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65" r:id="rId2"/>
    <p:sldId id="267" r:id="rId3"/>
    <p:sldId id="298" r:id="rId4"/>
    <p:sldId id="291" r:id="rId5"/>
    <p:sldId id="299" r:id="rId6"/>
    <p:sldId id="268" r:id="rId7"/>
    <p:sldId id="292" r:id="rId8"/>
    <p:sldId id="287" r:id="rId9"/>
    <p:sldId id="293" r:id="rId10"/>
    <p:sldId id="296" r:id="rId11"/>
    <p:sldId id="297" r:id="rId12"/>
    <p:sldId id="294" r:id="rId13"/>
    <p:sldId id="295" r:id="rId14"/>
    <p:sldId id="290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Lato Black" panose="020F0502020204030203" pitchFamily="34" charset="0"/>
      <p:bold r:id="rId21"/>
      <p:italic r:id="rId22"/>
      <p:boldItalic r:id="rId23"/>
    </p:embeddedFont>
    <p:embeddedFont>
      <p:font typeface="Lato Medium" panose="020F0502020204030203" pitchFamily="34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9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1293"/>
  </p:normalViewPr>
  <p:slideViewPr>
    <p:cSldViewPr snapToGrid="0">
      <p:cViewPr varScale="1">
        <p:scale>
          <a:sx n="137" d="100"/>
          <a:sy n="137" d="100"/>
        </p:scale>
        <p:origin x="212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47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f6b19e57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f6b19e57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27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6548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820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7870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17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07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457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610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391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70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2929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34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3656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dd6e2406_0_276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3dd6e240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16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0" y="0"/>
            <a:ext cx="9143998" cy="51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25" y="947325"/>
            <a:ext cx="1733900" cy="5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1089025" y="3151525"/>
            <a:ext cx="52002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None/>
              <a:defRPr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 idx="3"/>
          </p:nvPr>
        </p:nvSpPr>
        <p:spPr>
          <a:xfrm>
            <a:off x="1089025" y="2426825"/>
            <a:ext cx="7069800" cy="6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6934200" y="4705350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DBEC3"/>
                </a:solidFill>
                <a:latin typeface="Lato Black"/>
                <a:ea typeface="Lato Black"/>
                <a:cs typeface="Lato Black"/>
                <a:sym typeface="Lato Black"/>
              </a:rPr>
              <a:t>eng.evolution.com</a:t>
            </a:r>
            <a:endParaRPr sz="1000">
              <a:solidFill>
                <a:srgbClr val="7DBEC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image">
  <p:cSld name="1_Title+image">
    <p:bg>
      <p:bgPr>
        <a:solidFill>
          <a:srgbClr val="00000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2800"/>
              <a:buFont typeface="Lato Black"/>
              <a:buNone/>
              <a:defRPr>
                <a:solidFill>
                  <a:srgbClr val="7D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/>
        </p:nvSpPr>
        <p:spPr>
          <a:xfrm>
            <a:off x="6934200" y="4705350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DBEC3"/>
                </a:solidFill>
                <a:latin typeface="Lato Black"/>
                <a:ea typeface="Lato Black"/>
                <a:cs typeface="Lato Black"/>
                <a:sym typeface="Lato Black"/>
              </a:rPr>
              <a:t>eng.evolution.com</a:t>
            </a:r>
            <a:endParaRPr sz="1000">
              <a:solidFill>
                <a:srgbClr val="7DBEC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83553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 preserve="1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0"/>
            <a:ext cx="9143998" cy="51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050" y="4663225"/>
            <a:ext cx="952850" cy="28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089025" y="2292425"/>
            <a:ext cx="70698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971900" y="3151525"/>
            <a:ext cx="52002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None/>
              <a:defRPr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206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text" type="tx" preserve="1">
  <p:cSld name="Title+text">
    <p:bg>
      <p:bgRef idx="1001">
        <a:schemeClr val="bg1"/>
      </p:bgRef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822900"/>
            <a:ext cx="8520600" cy="27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7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311700" y="1152075"/>
            <a:ext cx="70698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39" name="Google Shape;39;p5"/>
          <p:cNvSpPr txBox="1"/>
          <p:nvPr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41587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text+image" preserve="1" userDrawn="1">
  <p:cSld name="Title+text+image">
    <p:bg>
      <p:bgRef idx="1001">
        <a:schemeClr val="bg1"/>
      </p:bgRef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75661" y="1254935"/>
            <a:ext cx="3861300" cy="3221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30746-63B0-9941-8584-B167A60AC5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9414" y="1254935"/>
            <a:ext cx="4098925" cy="3221760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LV"/>
          </a:p>
        </p:txBody>
      </p:sp>
      <p:sp>
        <p:nvSpPr>
          <p:cNvPr id="9" name="Google Shape;39;p5">
            <a:extLst>
              <a:ext uri="{FF2B5EF4-FFF2-40B4-BE49-F238E27FC236}">
                <a16:creationId xmlns:a16="http://schemas.microsoft.com/office/drawing/2014/main" id="{C37AAF85-2947-3E4B-82F9-A466CE33F49A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266984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image" preserve="1" userDrawn="1">
  <p:cSld name="Title+image">
    <p:bg>
      <p:bgRef idx="1001">
        <a:schemeClr val="bg1"/>
      </p:bgRef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74FB8-9D18-4C49-BB2A-44FC1B8527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312" y="1243017"/>
            <a:ext cx="8461375" cy="3152775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LV"/>
          </a:p>
        </p:txBody>
      </p:sp>
      <p:sp>
        <p:nvSpPr>
          <p:cNvPr id="8" name="Google Shape;39;p5">
            <a:extLst>
              <a:ext uri="{FF2B5EF4-FFF2-40B4-BE49-F238E27FC236}">
                <a16:creationId xmlns:a16="http://schemas.microsoft.com/office/drawing/2014/main" id="{4435ACED-49A4-B542-89B8-0D8911269691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50606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shapes+text" preserve="1">
  <p:cSld name="Title+shapes+text">
    <p:bg>
      <p:bgRef idx="1001">
        <a:schemeClr val="bg1"/>
      </p:bgRef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426900" y="129160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426900" y="215565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DBEC3"/>
              </a:solidFill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426900" y="301970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426900" y="3883750"/>
            <a:ext cx="2370900" cy="679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490100" y="142710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490100" y="229875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3"/>
          </p:nvPr>
        </p:nvSpPr>
        <p:spPr>
          <a:xfrm>
            <a:off x="490100" y="316280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4"/>
          </p:nvPr>
        </p:nvSpPr>
        <p:spPr>
          <a:xfrm>
            <a:off x="624450" y="4026850"/>
            <a:ext cx="1975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●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7DBEC3"/>
              </a:buClr>
              <a:buSzPts val="1600"/>
              <a:buFont typeface="Lato"/>
              <a:buChar char="○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7DBEC3"/>
              </a:buClr>
              <a:buSzPts val="1600"/>
              <a:buFont typeface="Lato"/>
              <a:buChar char="■"/>
              <a:defRPr sz="1600">
                <a:solidFill>
                  <a:srgbClr val="7DBEC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5"/>
          </p:nvPr>
        </p:nvSpPr>
        <p:spPr>
          <a:xfrm>
            <a:off x="3399525" y="1337550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6"/>
          </p:nvPr>
        </p:nvSpPr>
        <p:spPr>
          <a:xfrm>
            <a:off x="3399525" y="2230075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7"/>
          </p:nvPr>
        </p:nvSpPr>
        <p:spPr>
          <a:xfrm>
            <a:off x="3399525" y="3073250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8"/>
          </p:nvPr>
        </p:nvSpPr>
        <p:spPr>
          <a:xfrm>
            <a:off x="3399525" y="3937300"/>
            <a:ext cx="36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Lato"/>
              <a:buChar char="●"/>
              <a:defRPr sz="16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●"/>
              <a:defRPr sz="1600">
                <a:latin typeface="Lato"/>
                <a:ea typeface="Lato"/>
                <a:cs typeface="Lato"/>
                <a:sym typeface="Lato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Lato"/>
              <a:buChar char="■"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39;p5">
            <a:extLst>
              <a:ext uri="{FF2B5EF4-FFF2-40B4-BE49-F238E27FC236}">
                <a16:creationId xmlns:a16="http://schemas.microsoft.com/office/drawing/2014/main" id="{AC4DF08A-272E-1443-B2F0-7892E764BEB5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33429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graph" preserve="1" userDrawn="1">
  <p:cSld name="1_Title+graph">
    <p:bg>
      <p:bgRef idx="1001">
        <a:schemeClr val="bg1"/>
      </p:bgRef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09FC278D-061E-FF46-95D1-D23F9F952C9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11150" y="1260783"/>
            <a:ext cx="8521700" cy="2995613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LV"/>
          </a:p>
        </p:txBody>
      </p:sp>
      <p:sp>
        <p:nvSpPr>
          <p:cNvPr id="7" name="Google Shape;39;p5">
            <a:extLst>
              <a:ext uri="{FF2B5EF4-FFF2-40B4-BE49-F238E27FC236}">
                <a16:creationId xmlns:a16="http://schemas.microsoft.com/office/drawing/2014/main" id="{5C2526EA-CABE-D247-9B8B-E0035DA081E1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78534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graph" preserve="1" userDrawn="1">
  <p:cSld name="1_Title+graph">
    <p:bg>
      <p:bgRef idx="1001">
        <a:schemeClr val="bg1"/>
      </p:bgRef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 Black"/>
              <a:buNone/>
              <a:defRPr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200" y="257400"/>
            <a:ext cx="544875" cy="7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C257EB4-F726-CC40-826E-AA842D87615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10600" y="1248630"/>
            <a:ext cx="8521700" cy="3130272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LV"/>
          </a:p>
        </p:txBody>
      </p:sp>
      <p:sp>
        <p:nvSpPr>
          <p:cNvPr id="9" name="Google Shape;39;p5">
            <a:extLst>
              <a:ext uri="{FF2B5EF4-FFF2-40B4-BE49-F238E27FC236}">
                <a16:creationId xmlns:a16="http://schemas.microsoft.com/office/drawing/2014/main" id="{CCE82120-1D80-EE48-B692-A89C52D2BBB2}"/>
              </a:ext>
            </a:extLst>
          </p:cNvPr>
          <p:cNvSpPr txBox="1"/>
          <p:nvPr userDrawn="1"/>
        </p:nvSpPr>
        <p:spPr>
          <a:xfrm>
            <a:off x="6934075" y="4736867"/>
            <a:ext cx="1767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dirty="0" err="1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sym typeface="Lato Black"/>
              </a:rPr>
              <a:t>eng.evolution.com</a:t>
            </a:r>
            <a:endParaRPr sz="1000" b="0" i="0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909213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 preserve="1">
  <p:cSld name="Closing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0"/>
            <a:ext cx="9143998" cy="51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050" y="4663225"/>
            <a:ext cx="952850" cy="28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037100" y="2236950"/>
            <a:ext cx="70698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237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58" r:id="rId7"/>
    <p:sldLayoutId id="2147483659" r:id="rId8"/>
    <p:sldLayoutId id="2147483666" r:id="rId9"/>
    <p:sldLayoutId id="214748366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jsx=0#code/PTAECUFMEMBMHsB2AbAngHgCqoA6QHyhhRxJoCCATpdBtnvgFAAuukoAsqlTaqALyhEAVwC2AI0iUA2gF0A3CzadUJBClQB5cQCsBEGOrToA3qByV4OAFygAzs0oBLRAHN5oAL75FrPCrUybmpaAEZ9QI10EQkpOR8lfy5IihDUACYIwyCeWmixSUoExkYQUAA5JHLhZGRocWRILDYmP3ZKxGra+sbwwQ6uuoamh2c3UAAfIQKpSdBhRFhIADMXSFgEtoqqmqHGzP6d7uH0O1QJeGQ5kVq56QWl1cR12U3lAd2eyABmfQ-jxqmUDQAAUAEpbAA3eBOWAeTxzZbQZB2AiKEqMSAxUAAESclEgAGNmE4kKATIxQFSIE5XAALZj6ADkznpzCZABpKdSADIrRmCJmNZbsrmeEplKCE+CUWDoADSkFQdg59AIjGliAcoAAasjhJAAEKoPEE4mkxC2KUyuWmokkpAc6axIr6CnU0DSO3mpAAOj5ItktlC6W+ABYuR6vfj7RbfeBaQyg6Aw990qFI9SygBVGygADsAA4AJwABjFiklRJtp0cLlcTpihSYVelsvyLsbMyKpWI1fbTIsVlCTLmg8sOHSnOdzYxjBczCkSMJ7C4AElEIvKMv2O7qUOcKEAPy2Ub1xQeg-pU91twX6miSDMOnwWDH8E3sbublUx-P1-pB+9i3t+4q9qAAAK0CUCSyLNAwiSrqgUEwU4yIbluO76ChsHIOg66bku0ArsUWx6sgBrGt6DqIGqWRtraMY+ogXYugkmrauRlHIdBuHURatg4WheFcUaJpMTRaqEIIe5UtGZo0f6-LJiG4aZlSZTybGfoJmyyapum6lEGAua2EWZYVnOVYAI7CDGcpSYhASQLZ9kYURK5ZK5BJygRmHEWiEpgBBTiEgA1vBkBOoqyqtMoXAheF7nbgF2GhRFfkeVFoDjsOo5TEyf4vrAU7FGUmiiE4zCRdFSp2HFSRaJVzDJVhggVVV+GoK1AVOrlh75TlRUAUyxQlFs2aIBadGCGe4xTE2sxTOI8CXDAiBzGcFzIOiZQAKIAB6EhRSw1aAh3HcISywJNFoNUhF0nZAM3nUdT3oLdSBqk6K1rdAG1TFtK3IGVYCHY4xHVd9oCfYg90qODNDEi9iOQx9U1fWwP2rY0-2becwMJGUWxcKjyPKIIZPVbD0O-bjAP2ATlxzPAuj2mNjDLAszGgJqkJSMwmDwLkqAgtAn71j9th0+tTqErYi2UBCoAgnNrhzDLeMLd2YJyOSP6gASzDCJQG3SNAP1ywojBgWUKHQH+Uh2JF8MJdBDtPk72Hu47lDO208DLLzSD8zBQsi6DBjG6baou05yRPibtEU1HSexwHQd8wL4dpBzOY4HglCEtAqLoAAyiBjkTQXUjF6iFeUPouaF3XTRMlwDf1qNu1gDy8AAO61yXTSd24VfKH3g9F8PDf6JPQ+l+3qCj643dBaAADC0A4FVyJOAAXiPlctE5W878we+H7Pghn7vyAH23ojLyBa-gZNxfn5fR9fuP-jv9vd8H7XxhogD+gDD7oCXivNeQA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typescriptlang.org/docs/handbook/utility-types.htm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FcGcFNQVQC4EsA2SEE9QBUMAdpJQAzAewCdRMCiATaAYxQENznlSA7AKG6U4TRyxZg1gB5AEYArAJIChIsaADe3UBtBJaAfgBcoSBgC2k0igDc6zQ1LgBBzuFNCrm0AGtoGA5ATl+AHMraw1+ADdSLx0ACgBKX38gt01yaFpSeIMzc2hmTisAX15uEFAARgA6HHEAEXEDY2YvUGYUFBIkaBRaIibOWnYKLARSUHpifmhSsGpYAGFSYzwUaEEpaVAAXlBeMoBRAA8CBkFaA2wAZVAhcgpuW04-UFtl1fWZA0W3tegN7dUoRedgcFQANECvD5QAByPzkGEQ9xpDLxVSgNIIcDkTgkNowCygQoQwohGagABM1WwdQaoCaLTaHUm3V6oFIeA4nDaVDGEym5LmoHkrxWv3+Oz2YCOJzOF2uSCIUQeXGe-FF7z+n2FnA14pkAJUpJKZQAzNTaQZbO1GAhQAADbT21oDB22ewIZ0snpKzgoDCC-CwS5NdoSqWgGW29LyrRKjwqp52yChlAbAwhpkSwHubQZkxmFDxJE2EEIAwUikADhJZLKABYLfUDGljKRwrB7VDnflaA6UaQvV0fey-QGykLLkstZsthGo6cYzgFfHE89INP06Ap8YZ4agXntwXzMWge7QRTTab6yWwpxIl40SoMWtsbiYREoukYYTidxjbw0BOMYoC1EgaSnEgXA5po2AcgCMKjHgiJAgASkggQABZ2jsMIBFhCAoe4ABCpAIKMIG4WY5FLERmgADLQMQOGwqszEocUJpgAArE2dK1ExUytFQQbkgucrLnG7IeDcHbkBgADumFCLAkjdKQClrsmm7EGBEFcpAwAAFQXAAmgACvsAD6AAS+yofsoBGWAOxqO4ADaem2lBnCVHBeAALoGP44DQLeoCeeB3lcJUjHMUFeIoDAtbcBuu7iLpUWQaqkX6T5lToQRAUAiISXQFYaV-JleU5V52W+aRNHGMVOwheV87HNG5ySbc9yVRldUGe5ABE+QYFZZHKeQVlQlZZDkJI2j0Jww0tVQ5ChVYQ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#code/PTAEGEHsDsBMEsAu8YEMA2oAqBPADgKYDOAUIvgdhQDxYB8oAvNqAQB6IFxGiQBGAKwIBjRCVCgA-KABE-IaJnjQALll4ATvAC2SeADcCMgNwkyFKoQCMTSwWoARVJzrGJoEL0Eix5QnYAmW1xCaiIcbT5IdFcPME0dPUNzfxCCAGZgmgBlRC1oAHNYz3kfFMo0gBYs0KI8+ELi+K1dZGTyuwA5VG17emDWDi5YHjr8guVpGTGGgqUJNSxBzm5QaABXSIINSdkNrY151RZ2FZHQKOiCVGhdmUv0a+gjxeXhnnW4AgAzBoJYO6fWA-P6wF4nIarABin1EKFuEim31hyBg4Lk3kUpg6aW6vRszFxPXsM0apj8FQoeIIQUJVOJ1H2fG2rhx9N6mTphGp1AeT1ZFK6xOqXIIPIAFABKJgMfSQeCwVlmEieKBwPRoTBpHgAajWBEMO0FnRgAAUWkk+gxCW9VqVRLssMo1NADdtscazRa2gQCaATdBzYkfWF6mT3BJPK7DR0A0HWgYabY497E9QpTLQHKFU1QBnGLL5QC2YR45aALLwNi2bIERCMzbMjQMAA+oCcnFAbYASgQCgBRNh4LugADeoDYLvW6EwAF9yRZcV7g4nK9XmEztiPSQUR0CQa7YNuIlF0AvUhQ1zUCGWfVe20vA6nDGvTJ5ewOhyPa-XN82Rx2lBtuOk5rNOc6xsuCaGJy-pQZatCXlWSrvgQ2iQIYoAUjw3waJA2gsIgAAWzigKgGiUKgRBEPABTQKgfCPFhkCgAAqh0DjwN83y0AANGx1oQmcPCsVI+qGscWDYqh6GYdhoC4fhhEkYgZEUWskCqVRNF0QxTGICx7GClC8DoJwGh8QJAynO8bFiUsLpuhoHoWAAggAQuAnHcbY3k8TIqAyCO9xBW2MjCKFshgvxAWReFcXfDIuYhcFYIdB54AmWZW7MFl5nULFwV8HFEWpTIMWBcFpVhYlyWVWFEXKiqYBpKADTfNsXDCJQDSgMIMAIKi9GYNhHTljgvaIOsGjQGktCCUsNmrOKAB0a3kQURBqDcOAANoALrSgWbXQB1GigN2YmXdt0A4C5-jjZN02zRQfqPXWz1zfmDA7gKFjvVNM1pLSoAA59NDfaAu1-vxfI3Ptf0PRNH1AxQsFg6joQbDOKFgE9M1kVhFiQN8WYYOsxAnWR0BqRoqA4OlGh0zgc39DaS3nOK7VbqxkoHWJomOYa92UK5TP02kfpi8zc27Tu-HhJE0QI+eoviyzFAg9LEs0HD0AHayQ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habr.com/ru/post/471026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etdh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#code/HYQwtgpgzgDiDGEAEBZAngOXNOikG8AoJJCADxgHsAnAFyQEthaJqAzBZAMQYgBsAJgWIkkbXoIBcSANpRa1JgHMANEnmLgSgLoBuEQF9CI8lTpJaaGMnQAVK8gC86hcv0j4lYPPUBXMEjOABQg0sD+AEasahFhkawAlHFgUdSBAHxIIEgA1EgR7iSmNPTwfCBQUEgAyv4AwuWVwqJInt4KvvC0NEEwigBuICwWDJDJqQkERiIkML4RfAzwSEoQtLajEEFJSOEprM0tSNRrvtTAfmBBtAAWDFAAdLSbagAiQxAPwJQA7tsJ+haRhIRmmAHowahMNhYJwHlB-Pp0FhILDEA9amAGhUoPpLNYoTx+EJnMiYbhPkTBO5CBDduTOFCUThGUQ6UUKCVGMxWBw8FShGzIS1QGMXJolPp2UhwcLSJzzG0fAAFACSgSQAGYHgBGAAs7mldO+9BAgwY5QWEFpcrpStN-VYIFWGpC42i+Xd1B2e1SGUuIRik0hACZDbbIa9fDBFvAhgwvEg+pQ7hEGCwBDbRHTiuZ8TY0PYCc4NG5jEbI9HY-HE8nU+mIJmK-KzKVGlVMdimkLs3L7dROt1qL0Bh8RmLfYkplmSHSjHPy5CyaiKQ81fog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jsx=0#code/MYewdgzgLgBARgVylcMC8MAmJgILYCmYUAdAI4IEBOAngMoEA2BwKVAFAOTAQQD6EJizZ9EycJwCUMAIYQYACQAqAWQAyAISQowAUWaFiAbgBQAejMxQkWGJ3osOfEVIVq9IaxAduvAZ7YpUwsrcGh4bVQMbFxDV0paBmYvKgAeZXUtcT0DFwA+Lh5+QWTAyVNzSzAQWBkANxkAS0YZOGYYAHdGqAALGAApOgANE2twxrAAByQHdNU1AEkppH0COLyY52JyBI9S70K-EuFvPgnpqCCTUbDYTBkoGQdBgHkAORJJmSpBdgADADaACIyECADRAjrgoEEIEAXT+0jkMGgVAmAHMAXDgpYxncHk8MKlURisXlXh8vj8CP9gaCIVCIbCEeVrnjZFQqDIaA4sbJ5CSwJjsZVQjYOVyeUTBcK8ljTOywPgHAB2fkwJV4ODUHFi8Ka2aa7VUPIqirXCZQagAMxkwAIMBUNBecAAVjAAN4mGA+mCTKggSYARgAXBr8MbTL6-QHJgAmAD8YZlFWjwBkjEY7EkyagaKFpgAvmzbjA8M63Q4PYX1U6Xa7dezy-XZnW3XlqxUQk2K+6MF6QtGQv7A6GYHGACwANjBoqHlhHwbDnBlnFng99IWqdAQwB6AAVY2GVSf15Ya8i2w3rt3S823WGr1W55uF7Gx0Gz9GYN2M1npB6MBUAQUAIFQYAwJwQacEYMCFl+hYVPerqfO+pjISQ6aZtm5o3OKEAIJM1AAGrfI0rTMEGDhUciCBgAA1tUHQQciKYmARRFUKRaIUQQQYkHmjR4DhJb4YRJFkbxcYONJyIyGAPKXr2pgcRJPFtAQcaYX+Il4eEqlcZJGkAMzPtGi5jpOM7er6267geR4wCeKqzhe8h0YxIDMbWymigZ3HkSZJB2Xuh6Bip4mGepzDGdp2GstcJjWnRrCNKgwFuNA7BgYwub5uiYJ+t8MiEFaPxhoBpU9CAmDLvuLx0EonAwAAPpBADiuhNXBOYwGFeCNIIqQAEoEBAkxhAQeSejZPrAaB4EwNaIF7tlVCMIVVIlSB1AQKyxZ6bAW14PI-azWWIHVbVkH1Y1a4mIh1wZZQWWcKBpBwDQa5FVyJ2skA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strict=true#code/JYOwLgpgTgZghgYwgAgGLAM4AtkG8BQyRyGA7sALYAUAlAFzIBuA9sACYDc+AvvvqJFiIUAIWBQ2eQsRgAbAJ60GLdl174w8gA4oAgiEpxZyALxpMOAD7IxErvhgBXEAjDBmIZJnTYqOsAz6hrL0yP5eGObYUsTIUBBgjlCefgnIcJE+WDQAdGSUyACEJmbObBAwoBCc0kQA9HVxCUmeAExqfAgeGGBhaWa43OmRQRRG9sAwyFTeFqlgNDQxxP555NQ0asgQshgoBLGrcoqbPPhA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jsx=0#code/JYOwLgpgTgZghgYwgAgLIE8CS5rycgbwChlTlgATALmQGd0BbAIwHsAbAbiJLKgFcQACgCUNAG4tKXMsgDmEMADk+zaAH4RNECqbQuAX25h0ABxQZskWIggBpCOmQBeZAGsHLGGiw5rSLkRsCsgMPlZ4dg40Fr4R9uhcoZa4NvHOyADklBmJYSlIaS4Z8ko60DlEAPSVIXl+kY5FFBBBkBXcRAgsILRgyCxMAFbpxDJwbMBwtDQZtHxmUAxwIBkANDykAO5wYAgAFiKE+uv6AcZmyADyQ+nnEJ79QwFdPX29UAAywFbj6bNgUAqd2QAGUAV8fmxbqZ7l53hDoOMAkYYVchoU3B4vHcHgNBlxqshgddBhj3OgHiSuMShgA1cZ8FAuEkAbRJ8QAusjOt1esgAOIAJQAggARACiIPSLIAjKtkAAmeUAZnlABZ5QBWeUANnlAHZ5QAOeUATnlMoADBzkFNkC9egSasD+VA4M1aNCzA8hWLJdTUa73RBaPS2IyvbCBSKJSCWdpVFAudxQOEbN5sM0AB4QCjJeqEDbIFnkmjvUCyDk0VjsCDLaRkQklqJ0AEVquPQYQBBgBukJul5AJ3RJmiCiCycVZkwGFEXGLZ3P5iJhxky9ILiA5vOxGws8sgSsB+c+Rc7tNIVcQBUb09bpe7pDxspJrhA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#code/JYOwLgpgTgZghgYwgAgEoFcQmsg3gKGSOSkwAoBKALmQDcB7YAEwG58BfffUSWRFABKZeeQsQDOAC3r0wlGg2ZtO3cNHhJkAMRlgARnAA2hnAWLIEUAJ7y6jVhy5grABxQBlF-ShhxAWzgQZABeNExsKGQAH2QhNUiYnVkDY2g2fAR6EHEwZHEvH39AkLx2ZDhxZE9vXwCQdIB6BuQARgA6ZABhKAg4SGRnN2QXHqZgBD6ISphMBDBgLPEuYBhkMmBxDCxoMnyaopAKClFzPcK6ttIQSmVkCENxFBW1jaT9IxMoXYLawKOTiQ-A5tSw2Ci3e6PAFEM6-EBtKS6G6OLj4JrIABMHQAIhAYKAUIMpsh0OJQABzZAAawgVnoq2aRPpyCyhisaOaADkAPIAFQAojRsdzkDzeRYepM8hAXHAoFKeOp+EsMotcuJ0H4SmQ4DQQJq9NAADTIPR6g3QajIfV+Q2RYIAPnKyAA1Ka2OimHiCQNJChxHA-ITXChDMAacgAAYavyR5CSCoc0V8wXIYXJ8WWXr9R6y+X9RV8JBLTLZXJ+dCGeYuNkNABUNDrzVCOpNemOjuddfdqNLORZegAVi0SmZiCBAxAaABybHAALTo1iIg0qw0FoAZgArAB2ACcS-YjWa5IguTAfoGIeQMCg9C1kfoQ5akaoSYI6PME6DNByUApHrNOYq7mraaRJpw9ZXkMoRNlw6Knuel6rpURI3neD5PsOr7INO34QNO0S4au05JmKqbpmKJJQoEVgXhSdwAB5IC4uSPs+caBEwyC8u41K0gA7t4TBLFBaGwQ08EnmevooLQRjoMSaG3veUZYS+M5-hShExHhFpQKRYnXhJvZqgOg4YqOy7WpOM5zn49Ccou1kga0277ku5gbJ0MiGDQYCkBAHDHsgiGyfxViodeKmYUOOF4ZOOnEbSSXTt5vmGd24nIHBSZhReckKUp0UYWpcV2fOjlJZuu57kRAWKWiWXGTlklcH2uRCVAIklAA2tOAQuIuuG9AgkjDdOMCGH004ALpsF1IltC4pKSGQ060RNsh+gZJrTot07gnlMkFdBKAxVGi3iDhWkgOSvWzU1Z0lLlqplsM-5BpUoS9RiJobiaW4mjuJotC083HUhwZDBdkYjPOUw4ZKTCslYyC-SabRY604NPdluUISdl7yYYilRTDpVw59iM0JZMQbkRWMdGDeMtXBQ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play?target=7&amp;jsx=0#code/C4TwDgpgBAcgrgWwEYQE4CEQGVioJYB2A5gLICGYUAvFAN4BQUTUA2gNYQgBcUAzroSIBdHgUQpUAbnoBfafULA0AMzIBjaAEl4yNJhz5i5Sg2asO3PgOIioY3VNnz69APSuoAA0Kf6Ee1AAInioEGrAeAD2BHSMzABKeEQAFsDUUADk+CnAGQA0cUwAMhDKaTQZADaluQUyLqCQUOiRkdVkBJjBoeFRBMbppswsANKcUIRBIWER0bZIre0E0nIu7lDGkAAmUAAq4BC8UGShxwBuZHiVZEjVUNGVIFAA7njAyV6NEL7riirq0BabQgHS60160QGDHWZlG40m3RmfXmixByzcHnqGKgZzwZCgAHF-Gg8Gp6F9mqjQSAxiBjAAeXZQCAADyUBC2R34hiIUAAPnZxGh+XwQMg2gA+QaFVi0iYxXYo4EdFbSClApZgnqzfoUABM6Q1aMwtIZiIhBAl8jU0X49yQACseEbqeadQMaEMmCw3X0AHSJHK2XBwCAFWG+6J+kplYOoUPh5jrACqYB4IbDTjWHm8BE8UAA1FBkwQ+uSDlAAKJnfzAD2xWEjeVQABEW2iEBbIpbakqkV4EC2XYFbbwvBu1SHSqWqpc2a8kwskWUvj+qFUGigAHlHZoCEp1wCG8wwKhImAAIw8BbK9FmU-nvU8bmCaT3s9gADMoiFjnf54AFmfMUFkqFYGgrF1OhpThGQOKVPRlOEnkXThlz2A5pzRWdyyaKDMB3B05RofCYJAelCL3A8NwgK1508Wl8zUDooBQKA4AHLZcOgGBIneQQAGFkg6IhBzgyAEOPb05VQkB0P2SBbAUiBkKEHCKSwMgEAgQj0l4-jiCEkSxMo-d-g0Oi52xTZBA2SItjwZQ8DQXhuO3MAdTISpSNNChGWZNl-E5KweRFewJBFXgQMlaVG3hBUhAAfmvKl0VWNz4hBdsCEeHzOAZJlWXZYKX2IMLf0i6LKkkr0oFCMhsseWV4r2LCVSzNzSMjAgtw8wgvPrXrPO81KTXyvzuro9VRpAbrMoah46QodJ5sakA8qWsB6Um+R1gAWkSjKIAARzgaYtg2gqaqQmSYiXZRWoOnhdlUnD9vqta3JIOBgAnCBLr83ZrrMPaPsW5qULutCHsVJ69lejrptvLUkWiTLTvO+t0bO0ILpm3ytq68EdSG-rKmMKbIJm7rvt+24IHrWm-oBwnqeJvpVsWindo8TKEEiGs6qy8GOh2Q6KSZ+nsfOxlgeYUHhZyp4WAABWbe7HuS+GVaEDr1gAQS2HYwaV44OSgcWK05pWVZOCIvNl2LmALE2mtV9XodagstZenW9Y8fWoH5hynOFV53kiH6oFPUo8BZKAAAoi0iVAoD2gBKCYjneaBx2044jnxYPHOc1Pw4+fEixjpyWWxQ3jcVprRYt7EKWtx5bdQe3KkdxCYWYV3lbV2T5KS57VbU7FViA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 idx="3"/>
          </p:nvPr>
        </p:nvSpPr>
        <p:spPr>
          <a:xfrm>
            <a:off x="1089025" y="2235900"/>
            <a:ext cx="70698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b="1" dirty="0"/>
              <a:t>TypeScript</a:t>
            </a:r>
            <a:br>
              <a:rPr lang="en-US" b="1" dirty="0"/>
            </a:br>
            <a:r>
              <a:rPr lang="en-US" b="1" dirty="0"/>
              <a:t>Middle</a:t>
            </a:r>
            <a:endParaRPr b="1" dirty="0">
              <a:solidFill>
                <a:srgbClr val="7DBEC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2"/>
          </p:nvPr>
        </p:nvSpPr>
        <p:spPr>
          <a:xfrm>
            <a:off x="1089025" y="3468300"/>
            <a:ext cx="52002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</a:pPr>
            <a:r>
              <a:rPr lang="en-US" b="1" dirty="0"/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dirty="0">
              <a:solidFill>
                <a:srgbClr val="009696"/>
              </a:solidFill>
            </a:endParaRPr>
          </a:p>
        </p:txBody>
      </p:sp>
      <p:sp>
        <p:nvSpPr>
          <p:cNvPr id="5" name="Google Shape;81;p11">
            <a:extLst>
              <a:ext uri="{FF2B5EF4-FFF2-40B4-BE49-F238E27FC236}">
                <a16:creationId xmlns:a16="http://schemas.microsoft.com/office/drawing/2014/main" id="{8000E15A-641F-D045-A250-858F06E907FE}"/>
              </a:ext>
            </a:extLst>
          </p:cNvPr>
          <p:cNvSpPr txBox="1">
            <a:spLocks/>
          </p:cNvSpPr>
          <p:nvPr/>
        </p:nvSpPr>
        <p:spPr>
          <a:xfrm>
            <a:off x="5881009" y="3468300"/>
            <a:ext cx="2792819" cy="55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BEC3"/>
              </a:buClr>
              <a:buSzPts val="3600"/>
              <a:buFont typeface="Lato Black"/>
              <a:buNone/>
              <a:defRPr sz="3600" b="0" i="0" u="none" strike="noStrike" cap="none">
                <a:solidFill>
                  <a:srgbClr val="7CBEC3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>
              <a:buClr>
                <a:schemeClr val="dk1"/>
              </a:buClr>
            </a:pPr>
            <a:r>
              <a:rPr lang="en-US" sz="2800" b="1" dirty="0"/>
              <a:t>Dmitry Kiselyov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872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Utility Types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06E65-E795-E440-9629-1FC15B572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2859499" cy="412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ED6BA-0B5E-514A-BA7B-F5503E350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578" y="1112530"/>
            <a:ext cx="3102010" cy="3936164"/>
          </a:xfrm>
          <a:prstGeom prst="rect">
            <a:avLst/>
          </a:prstGeom>
        </p:spPr>
      </p:pic>
      <p:sp>
        <p:nvSpPr>
          <p:cNvPr id="9" name="Google Shape;145;p19">
            <a:hlinkClick r:id="rId6"/>
            <a:extLst>
              <a:ext uri="{FF2B5EF4-FFF2-40B4-BE49-F238E27FC236}">
                <a16:creationId xmlns:a16="http://schemas.microsoft.com/office/drawing/2014/main" id="{F9B01860-BEAA-1644-8046-EBCA1B622A0F}"/>
              </a:ext>
            </a:extLst>
          </p:cNvPr>
          <p:cNvSpPr txBox="1">
            <a:spLocks/>
          </p:cNvSpPr>
          <p:nvPr/>
        </p:nvSpPr>
        <p:spPr>
          <a:xfrm>
            <a:off x="6551979" y="1337299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Utility Types 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EA7F-52E1-CE4F-B343-2E6CFBC2C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967" y="2297523"/>
            <a:ext cx="2746033" cy="15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i="1" dirty="0"/>
              <a:t>Warm-up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5772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Conditional Types (never / infer)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45;p19">
            <a:hlinkClick r:id="rId4"/>
            <a:extLst>
              <a:ext uri="{FF2B5EF4-FFF2-40B4-BE49-F238E27FC236}">
                <a16:creationId xmlns:a16="http://schemas.microsoft.com/office/drawing/2014/main" id="{F9B01860-BEAA-1644-8046-EBCA1B622A0F}"/>
              </a:ext>
            </a:extLst>
          </p:cNvPr>
          <p:cNvSpPr txBox="1">
            <a:spLocks/>
          </p:cNvSpPr>
          <p:nvPr/>
        </p:nvSpPr>
        <p:spPr>
          <a:xfrm>
            <a:off x="6551979" y="1337299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Power of `never`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6AA6A-EAEF-DA43-8FF9-28F0B458E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17725"/>
            <a:ext cx="3416026" cy="4125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EBF56-E6B9-A64D-9904-9DFF073A0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470" y="1728579"/>
            <a:ext cx="3757492" cy="26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1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i="1" dirty="0"/>
              <a:t>Advanced Task (types)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Tasks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145;p19">
            <a:extLst>
              <a:ext uri="{FF2B5EF4-FFF2-40B4-BE49-F238E27FC236}">
                <a16:creationId xmlns:a16="http://schemas.microsoft.com/office/drawing/2014/main" id="{DDFB48D7-6E95-BD4E-8CE1-47CD79841E99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4773484" cy="169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During implementation try to implement several solutions:</a:t>
            </a:r>
          </a:p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Try to use Utility Types where suitable.</a:t>
            </a:r>
          </a:p>
          <a:p>
            <a:pPr marL="171450" indent="-171450">
              <a:spcAft>
                <a:spcPts val="1600"/>
              </a:spcAft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Try to implement without any Utility Types at all.</a:t>
            </a:r>
            <a:b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C11B6-9734-F84A-97D1-F513E1BCE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539" y="2274937"/>
            <a:ext cx="4538921" cy="226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2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1789720" y="2060644"/>
            <a:ext cx="5564560" cy="96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6000" b="1" dirty="0"/>
              <a:t>Thank you!</a:t>
            </a:r>
            <a:endParaRPr sz="6000"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62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pic>
        <p:nvPicPr>
          <p:cNvPr id="6" name="Picture 5" descr="A picture containing person, person, music, indoor&#10;&#10;Description automatically generated">
            <a:extLst>
              <a:ext uri="{FF2B5EF4-FFF2-40B4-BE49-F238E27FC236}">
                <a16:creationId xmlns:a16="http://schemas.microsoft.com/office/drawing/2014/main" id="{65286DBE-A097-154E-8BC5-151D5627E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6"/>
          <a:stretch/>
        </p:blipFill>
        <p:spPr>
          <a:xfrm>
            <a:off x="2659818" y="650260"/>
            <a:ext cx="3892162" cy="38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namespace</a:t>
            </a:r>
            <a:endParaRPr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2EB65-2E24-F148-9C3B-1567B207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3629435" cy="32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Type Assertions</a:t>
            </a:r>
            <a:endParaRPr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F17E2-8D0A-4A49-A294-CC90D6E9E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4595375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3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Type Assertions</a:t>
            </a:r>
            <a:endParaRPr dirty="0"/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pic>
        <p:nvPicPr>
          <p:cNvPr id="4" name="Picture 3" descr="A picture containing tree, outdoor, armor, helmet&#10;&#10;Description automatically generated">
            <a:extLst>
              <a:ext uri="{FF2B5EF4-FFF2-40B4-BE49-F238E27FC236}">
                <a16:creationId xmlns:a16="http://schemas.microsoft.com/office/drawing/2014/main" id="{3C8F838D-3507-664D-9A7C-ED4C8B2B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700" y="1017725"/>
            <a:ext cx="3422600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5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Type Predicates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28C8A5-DD23-4C47-BA0C-961FC4ACB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3267928" cy="35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1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/>
              <a:t>keyof</a:t>
            </a:r>
            <a:r>
              <a:rPr lang="ru-RU" dirty="0"/>
              <a:t> </a:t>
            </a:r>
            <a:r>
              <a:rPr lang="en-US" dirty="0"/>
              <a:t>/ </a:t>
            </a:r>
            <a:r>
              <a:rPr lang="en-US" dirty="0" err="1"/>
              <a:t>typeof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EA865-623D-764C-95CD-1F12BB5F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017725"/>
            <a:ext cx="2669197" cy="4125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C99F3D-06CA-B042-BF6E-AD4DBD56E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230" y="1863430"/>
            <a:ext cx="3692135" cy="17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5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i="1" dirty="0"/>
              <a:t>Warm-up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39355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Mapped Types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5" name="Google Shape;83;p11">
            <a:extLst>
              <a:ext uri="{FF2B5EF4-FFF2-40B4-BE49-F238E27FC236}">
                <a16:creationId xmlns:a16="http://schemas.microsoft.com/office/drawing/2014/main" id="{2FAA58E1-9D3E-9C4B-A733-D133F90E4FCE}"/>
              </a:ext>
            </a:extLst>
          </p:cNvPr>
          <p:cNvSpPr txBox="1">
            <a:spLocks/>
          </p:cNvSpPr>
          <p:nvPr/>
        </p:nvSpPr>
        <p:spPr>
          <a:xfrm>
            <a:off x="6551980" y="4467642"/>
            <a:ext cx="2151965" cy="461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</a:pPr>
            <a:r>
              <a:rPr lang="en-US" b="1" dirty="0">
                <a:solidFill>
                  <a:schemeClr val="bg1"/>
                </a:solidFill>
              </a:rPr>
              <a:t>Bootcamp </a:t>
            </a:r>
            <a:r>
              <a:rPr lang="en-US" b="1" dirty="0">
                <a:solidFill>
                  <a:srgbClr val="009696"/>
                </a:solidFill>
              </a:rPr>
              <a:t>[TypeScript]</a:t>
            </a:r>
            <a:endParaRPr lang="en-US" dirty="0">
              <a:solidFill>
                <a:srgbClr val="009696"/>
              </a:solidFill>
            </a:endParaRPr>
          </a:p>
        </p:txBody>
      </p:sp>
      <p:sp>
        <p:nvSpPr>
          <p:cNvPr id="57" name="Google Shape;145;p19">
            <a:hlinkClick r:id="rId3"/>
            <a:extLst>
              <a:ext uri="{FF2B5EF4-FFF2-40B4-BE49-F238E27FC236}">
                <a16:creationId xmlns:a16="http://schemas.microsoft.com/office/drawing/2014/main" id="{B5CE58F5-B8F4-2E43-8303-9ED9F7279765}"/>
              </a:ext>
            </a:extLst>
          </p:cNvPr>
          <p:cNvSpPr txBox="1">
            <a:spLocks/>
          </p:cNvSpPr>
          <p:nvPr/>
        </p:nvSpPr>
        <p:spPr>
          <a:xfrm>
            <a:off x="6551980" y="1017725"/>
            <a:ext cx="1560195" cy="3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Playground link</a:t>
            </a:r>
            <a:endParaRPr lang="en-US"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4D25F-F63C-5E44-9DC3-F4C4FE42B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25" y="1337299"/>
            <a:ext cx="2701731" cy="3219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5FDE8-9829-6D45-8A49-6A566D5B1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656" y="1623648"/>
            <a:ext cx="2468625" cy="2238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E20DD-DDCA-2D4F-A334-AF095C429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017725"/>
            <a:ext cx="3644225" cy="38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114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9CA1F899-FF51-1546-B6CE-650E27CEEC7D}" vid="{43150F52-6CF7-6747-B175-A8110A994D3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10128</TotalTime>
  <Words>145</Words>
  <Application>Microsoft Macintosh PowerPoint</Application>
  <PresentationFormat>On-screen Show (16:9)</PresentationFormat>
  <Paragraphs>43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Lato Black</vt:lpstr>
      <vt:lpstr>Lato Medium</vt:lpstr>
      <vt:lpstr>Lato</vt:lpstr>
      <vt:lpstr>Arial</vt:lpstr>
      <vt:lpstr>Simple Light</vt:lpstr>
      <vt:lpstr>TypeScript Middle </vt:lpstr>
      <vt:lpstr>PowerPoint Presentation</vt:lpstr>
      <vt:lpstr>namespace</vt:lpstr>
      <vt:lpstr>Type Assertions</vt:lpstr>
      <vt:lpstr>Type Assertions</vt:lpstr>
      <vt:lpstr>Type Predicates</vt:lpstr>
      <vt:lpstr>keyof / typeof</vt:lpstr>
      <vt:lpstr>Warm-up</vt:lpstr>
      <vt:lpstr>Mapped Types</vt:lpstr>
      <vt:lpstr>Utility Types</vt:lpstr>
      <vt:lpstr>Warm-up</vt:lpstr>
      <vt:lpstr>Conditional Types (never / infer)</vt:lpstr>
      <vt:lpstr>Advanced Task (types)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PRESENTATION TITLE  LATO BLACK 36 PT </dc:title>
  <dc:creator>Dmitry Kiselyov</dc:creator>
  <cp:lastModifiedBy>Dmitry Kiselyov</cp:lastModifiedBy>
  <cp:revision>118</cp:revision>
  <dcterms:created xsi:type="dcterms:W3CDTF">2021-04-01T09:37:03Z</dcterms:created>
  <dcterms:modified xsi:type="dcterms:W3CDTF">2021-04-20T10:12:12Z</dcterms:modified>
</cp:coreProperties>
</file>